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413" r:id="rId3"/>
    <p:sldId id="414" r:id="rId4"/>
    <p:sldId id="415" r:id="rId5"/>
    <p:sldId id="416" r:id="rId6"/>
    <p:sldId id="417" r:id="rId7"/>
    <p:sldId id="418" r:id="rId8"/>
    <p:sldId id="429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7" r:id="rId17"/>
    <p:sldId id="426" r:id="rId18"/>
    <p:sldId id="428" r:id="rId19"/>
    <p:sldId id="430" r:id="rId20"/>
    <p:sldId id="431" r:id="rId21"/>
    <p:sldId id="432" r:id="rId22"/>
    <p:sldId id="434" r:id="rId23"/>
    <p:sldId id="435" r:id="rId24"/>
    <p:sldId id="433" r:id="rId25"/>
    <p:sldId id="436" r:id="rId26"/>
    <p:sldId id="437" r:id="rId27"/>
    <p:sldId id="438" r:id="rId28"/>
    <p:sldId id="439" r:id="rId29"/>
    <p:sldId id="440" r:id="rId30"/>
    <p:sldId id="441" r:id="rId31"/>
    <p:sldId id="44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8"/>
    <p:restoredTop sz="84203"/>
  </p:normalViewPr>
  <p:slideViewPr>
    <p:cSldViewPr snapToGrid="0" snapToObjects="1">
      <p:cViewPr varScale="1">
        <p:scale>
          <a:sx n="102" d="100"/>
          <a:sy n="102" d="100"/>
        </p:scale>
        <p:origin x="3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18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0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87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32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8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52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42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64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9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7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5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7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7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0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81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58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2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1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stackoverflow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wdirect.github.io/" TargetMode="External"/><Relationship Id="rId4" Type="http://schemas.openxmlformats.org/officeDocument/2006/relationships/hyperlink" Target="https://github.com/houghb/savvy" TargetMode="External"/><Relationship Id="rId5" Type="http://schemas.openxmlformats.org/officeDocument/2006/relationships/hyperlink" Target="https://github.com/hanghu/HomeIn" TargetMode="External"/><Relationship Id="rId6" Type="http://schemas.openxmlformats.org/officeDocument/2006/relationships/hyperlink" Target="http://cdn.rawgit.com/hanghu/HomeIn/master/Examples/Map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ughb/savvy" TargetMode="External"/><Relationship Id="rId4" Type="http://schemas.openxmlformats.org/officeDocument/2006/relationships/hyperlink" Target="https://github.com/hanghu/HomeIn" TargetMode="External"/><Relationship Id="rId5" Type="http://schemas.openxmlformats.org/officeDocument/2006/relationships/hyperlink" Target="http://cdn.rawgit.com/hanghu/HomeIn/master/Examples/Map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ylight.com/dayhtml/doc/theory/theory.smiles.html" TargetMode="External"/><Relationship Id="rId4" Type="http://schemas.openxmlformats.org/officeDocument/2006/relationships/hyperlink" Target="http://faculty.washington.edu/dacb/HCEPDB_moldata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ixelbeat.org/cmdlin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gineering" TargetMode="External"/><Relationship Id="rId4" Type="http://schemas.openxmlformats.org/officeDocument/2006/relationships/hyperlink" Target="https://en.wikipedia.org/wiki/Software_design" TargetMode="External"/><Relationship Id="rId5" Type="http://schemas.openxmlformats.org/officeDocument/2006/relationships/hyperlink" Target="https://en.wikipedia.org/wiki/Software_development" TargetMode="External"/><Relationship Id="rId6" Type="http://schemas.openxmlformats.org/officeDocument/2006/relationships/hyperlink" Target="https://en.wikipedia.org/wiki/Implementation" TargetMode="External"/><Relationship Id="rId7" Type="http://schemas.openxmlformats.org/officeDocument/2006/relationships/hyperlink" Target="https://en.wikipedia.org/wiki/Software_testing" TargetMode="External"/><Relationship Id="rId8" Type="http://schemas.openxmlformats.org/officeDocument/2006/relationships/hyperlink" Target="https://en.wikipedia.org/wiki/Software_maintenance" TargetMode="External"/><Relationship Id="rId9" Type="http://schemas.openxmlformats.org/officeDocument/2006/relationships/hyperlink" Target="https://en.wikipedia.org/wiki/Softwar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www.forbes.com/sites/gilpress/2013/05/28/a-very-short-history-of-data-sci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  <a:endParaRPr lang="en-US" dirty="0" smtClean="0"/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3600" dirty="0" smtClean="0"/>
              <a:t>(Did I Really Electively Choose This?)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Scientific software stack (AKA ecosystem)</a:t>
            </a:r>
          </a:p>
          <a:p>
            <a:pPr lvl="2"/>
            <a:r>
              <a:rPr lang="en-US" dirty="0" err="1" smtClean="0"/>
              <a:t>numpy</a:t>
            </a:r>
            <a:r>
              <a:rPr lang="en-US" dirty="0" smtClean="0"/>
              <a:t>, pandas,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Search, evaluate and integrate into your code externally developed packages</a:t>
            </a:r>
          </a:p>
          <a:p>
            <a:pPr lvl="1"/>
            <a:r>
              <a:rPr lang="en-US" dirty="0" smtClean="0"/>
              <a:t>How to create your own Python packages</a:t>
            </a:r>
          </a:p>
          <a:p>
            <a:pPr lvl="1"/>
            <a:r>
              <a:rPr lang="en-US" dirty="0" smtClean="0">
                <a:hlinkClick r:id="rId3"/>
              </a:rPr>
              <a:t>How to find help when you are stuck</a:t>
            </a: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85775" y="4709574"/>
            <a:ext cx="3832964" cy="2130360"/>
            <a:chOff x="4572000" y="4527012"/>
            <a:chExt cx="3832964" cy="2130360"/>
          </a:xfrm>
        </p:grpSpPr>
        <p:grpSp>
          <p:nvGrpSpPr>
            <p:cNvPr id="9" name="Group 8"/>
            <p:cNvGrpSpPr/>
            <p:nvPr/>
          </p:nvGrpSpPr>
          <p:grpSpPr>
            <a:xfrm>
              <a:off x="6313118" y="4527012"/>
              <a:ext cx="2091846" cy="2130360"/>
              <a:chOff x="3369502" y="4527012"/>
              <a:chExt cx="2091846" cy="213036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69502" y="4527012"/>
                <a:ext cx="2091846" cy="42588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scikit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-learn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369502" y="4952897"/>
                <a:ext cx="2091846" cy="425885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pandas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369502" y="5378782"/>
                <a:ext cx="2091846" cy="42588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numpy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69502" y="5804667"/>
                <a:ext cx="2091846" cy="42588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Python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369502" y="6231487"/>
                <a:ext cx="2091846" cy="425885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operating system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572000" y="5222392"/>
              <a:ext cx="172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 software stack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develop </a:t>
            </a:r>
            <a:r>
              <a:rPr lang="en-US" b="1" dirty="0" smtClean="0"/>
              <a:t>unit tests </a:t>
            </a:r>
            <a:r>
              <a:rPr lang="en-US" dirty="0" smtClean="0"/>
              <a:t>to validate your code</a:t>
            </a:r>
          </a:p>
          <a:p>
            <a:r>
              <a:rPr lang="en-US" dirty="0" smtClean="0"/>
              <a:t>How to write software that can be </a:t>
            </a:r>
            <a:r>
              <a:rPr lang="en-US" b="1" dirty="0" smtClean="0"/>
              <a:t>read by people </a:t>
            </a:r>
            <a:r>
              <a:rPr lang="en-US" dirty="0" smtClean="0"/>
              <a:t>and machines</a:t>
            </a:r>
          </a:p>
          <a:p>
            <a:r>
              <a:rPr lang="en-US" dirty="0" smtClean="0"/>
              <a:t>How to develop software that can be used by others, including</a:t>
            </a:r>
          </a:p>
          <a:p>
            <a:pPr lvl="1"/>
            <a:r>
              <a:rPr lang="en-US" dirty="0" smtClean="0"/>
              <a:t>Open source code sharing on GitHub</a:t>
            </a:r>
          </a:p>
          <a:p>
            <a:pPr lvl="1"/>
            <a:r>
              <a:rPr lang="en-US" dirty="0" smtClean="0"/>
              <a:t>Licensing guidelines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Installation and setup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version control to track code development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87" y="2130467"/>
            <a:ext cx="3461098" cy="4614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305758"/>
            <a:ext cx="5679684" cy="42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functions</a:t>
            </a:r>
          </a:p>
          <a:p>
            <a:pPr lvl="1"/>
            <a:r>
              <a:rPr lang="en-US" dirty="0" smtClean="0"/>
              <a:t>Avoid duplicated code</a:t>
            </a:r>
          </a:p>
          <a:p>
            <a:pPr lvl="1"/>
            <a:r>
              <a:rPr lang="en-US" dirty="0" smtClean="0"/>
              <a:t>Codify repeated operations</a:t>
            </a:r>
          </a:p>
          <a:p>
            <a:r>
              <a:rPr lang="en-US" dirty="0" smtClean="0"/>
              <a:t>How to write code in </a:t>
            </a:r>
            <a:r>
              <a:rPr lang="en-US" b="1" i="1" dirty="0" smtClean="0">
                <a:latin typeface="Comic Sans MS" charset="0"/>
                <a:ea typeface="Comic Sans MS" charset="0"/>
                <a:cs typeface="Comic Sans MS" charset="0"/>
              </a:rPr>
              <a:t>style</a:t>
            </a:r>
            <a:endParaRPr lang="en-US" i="1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dirty="0" smtClean="0"/>
              <a:t>How to create technical specifications for what a piece of software will do</a:t>
            </a:r>
          </a:p>
          <a:p>
            <a:r>
              <a:rPr lang="en-US" dirty="0" smtClean="0"/>
              <a:t>How to code effectively in teams</a:t>
            </a:r>
          </a:p>
          <a:p>
            <a:r>
              <a:rPr lang="en-US" dirty="0" smtClean="0"/>
              <a:t>How to communicate about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reproducible software environments</a:t>
            </a:r>
          </a:p>
          <a:p>
            <a:r>
              <a:rPr lang="en-US" dirty="0" smtClean="0"/>
              <a:t>Basic relational algebra and SQL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04" y="3368191"/>
            <a:ext cx="4903592" cy="34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Companion class</a:t>
            </a:r>
          </a:p>
          <a:p>
            <a:pPr lvl="1"/>
            <a:r>
              <a:rPr lang="en-US" dirty="0" smtClean="0"/>
              <a:t>Data Science Methods for Clean Energy Research</a:t>
            </a:r>
          </a:p>
          <a:p>
            <a:pPr lvl="1"/>
            <a:r>
              <a:rPr lang="en-US" dirty="0" smtClean="0"/>
              <a:t>Syllabi are integrated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uwdirect.github.io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Group based project </a:t>
            </a:r>
            <a:r>
              <a:rPr lang="en-US" dirty="0" smtClean="0"/>
              <a:t>work</a:t>
            </a:r>
          </a:p>
          <a:p>
            <a:pPr lvl="2"/>
            <a:r>
              <a:rPr lang="en-US" dirty="0" smtClean="0"/>
              <a:t>One project for both classes</a:t>
            </a:r>
          </a:p>
          <a:p>
            <a:pPr lvl="2"/>
            <a:r>
              <a:rPr lang="en-US" dirty="0" smtClean="0">
                <a:hlinkClick r:id="rId4"/>
              </a:rPr>
              <a:t>https://github.com/houghb/savvy</a:t>
            </a:r>
            <a:endParaRPr lang="en-US" dirty="0" smtClean="0"/>
          </a:p>
          <a:p>
            <a:pPr lvl="2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://github.com/hanghu/HomeIn</a:t>
            </a:r>
            <a:endParaRPr lang="en-US" dirty="0"/>
          </a:p>
          <a:p>
            <a:pPr lvl="3"/>
            <a:r>
              <a:rPr lang="en-US" dirty="0">
                <a:hlinkClick r:id="rId6"/>
              </a:rPr>
              <a:t>http://cdn.rawgit.com/hanghu/HomeIn/master/Examples/Map.html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2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Coding basics in Python (~2 weeks)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notebooks (formerly known as </a:t>
            </a:r>
            <a:r>
              <a:rPr lang="en-US" dirty="0" err="1" smtClean="0"/>
              <a:t>iPython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Version control</a:t>
            </a:r>
          </a:p>
          <a:p>
            <a:r>
              <a:rPr lang="en-US" dirty="0" smtClean="0"/>
              <a:t>Practical Software Engineering (~3 weeks)</a:t>
            </a:r>
          </a:p>
          <a:p>
            <a:pPr lvl="1"/>
            <a:r>
              <a:rPr lang="en-US" dirty="0" smtClean="0"/>
              <a:t>Debugging and unit tests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Programming style</a:t>
            </a:r>
          </a:p>
          <a:p>
            <a:pPr lvl="1"/>
            <a:r>
              <a:rPr lang="en-US" dirty="0" smtClean="0"/>
              <a:t>Technical design and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1368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Coding in teams (~1 week)</a:t>
            </a:r>
          </a:p>
          <a:p>
            <a:pPr lvl="1"/>
            <a:r>
              <a:rPr lang="en-US" dirty="0" smtClean="0"/>
              <a:t>The role of version control</a:t>
            </a:r>
          </a:p>
          <a:p>
            <a:pPr lvl="1"/>
            <a:r>
              <a:rPr lang="en-US" dirty="0" smtClean="0"/>
              <a:t>Technology reviews</a:t>
            </a:r>
          </a:p>
          <a:p>
            <a:pPr lvl="1"/>
            <a:r>
              <a:rPr lang="en-US" dirty="0" smtClean="0"/>
              <a:t>Standups</a:t>
            </a:r>
          </a:p>
          <a:p>
            <a:r>
              <a:rPr lang="en-US" dirty="0" smtClean="0"/>
              <a:t>Group based project work (remainder)</a:t>
            </a:r>
          </a:p>
          <a:p>
            <a:pPr lvl="1"/>
            <a:r>
              <a:rPr lang="en-US" dirty="0" smtClean="0"/>
              <a:t>DSMCER more on this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github.com/houghb/savvy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github.com/hanghu/HomeIn</a:t>
            </a:r>
            <a:endParaRPr lang="en-US" dirty="0" smtClean="0"/>
          </a:p>
          <a:p>
            <a:pPr lvl="2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cdn.rawgit.com/hanghu/HomeIn/master/Examples/Map.html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366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Homework is cumulative</a:t>
            </a:r>
          </a:p>
          <a:p>
            <a:r>
              <a:rPr lang="en-US" dirty="0" smtClean="0"/>
              <a:t>Homework prepares you for the project</a:t>
            </a:r>
          </a:p>
          <a:p>
            <a:r>
              <a:rPr lang="en-US" dirty="0" smtClean="0"/>
              <a:t>Do the gosh darn homework!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20224"/>
              </p:ext>
            </p:extLst>
          </p:nvPr>
        </p:nvGraphicFramePr>
        <p:xfrm>
          <a:off x="2095500" y="1705826"/>
          <a:ext cx="4953000" cy="2653232"/>
        </p:xfrm>
        <a:graphic>
          <a:graphicData uri="http://schemas.openxmlformats.org/drawingml/2006/table">
            <a:tbl>
              <a:tblPr/>
              <a:tblGrid>
                <a:gridCol w="3352800"/>
                <a:gridCol w="1600200"/>
              </a:tblGrid>
              <a:tr h="69310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Component</a:t>
                      </a:r>
                      <a:endParaRPr kumimoji="0" lang="en-US" altLang="x-non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61377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  <a:endParaRPr kumimoji="0" lang="en-US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7081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57419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88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to content!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75993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is that guy Dave?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Computer Science, BS</a:t>
            </a:r>
          </a:p>
          <a:p>
            <a:pPr lvl="1"/>
            <a:r>
              <a:rPr lang="en-US" dirty="0" smtClean="0"/>
              <a:t>Accounting and contact management software</a:t>
            </a:r>
            <a:endParaRPr lang="en-US" dirty="0" smtClean="0"/>
          </a:p>
          <a:p>
            <a:r>
              <a:rPr lang="en-US" dirty="0" smtClean="0"/>
              <a:t>Biomolecular Structure &amp; Design /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Medicinal Chemistry, PhD</a:t>
            </a:r>
          </a:p>
          <a:p>
            <a:pPr lvl="1"/>
            <a:r>
              <a:rPr lang="en-US" dirty="0" smtClean="0"/>
              <a:t>Scalable parallel software for molecular sims</a:t>
            </a:r>
          </a:p>
          <a:p>
            <a:r>
              <a:rPr lang="en-US" dirty="0" smtClean="0"/>
              <a:t>Director of Research </a:t>
            </a:r>
            <a:r>
              <a:rPr lang="mr-IN" dirty="0" smtClean="0"/>
              <a:t>–</a:t>
            </a:r>
            <a:r>
              <a:rPr lang="en-US" dirty="0" smtClean="0"/>
              <a:t> Life Sciences,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</a:p>
          <a:p>
            <a:pPr lvl="1"/>
            <a:r>
              <a:rPr lang="en-US" dirty="0" smtClean="0"/>
              <a:t>Reproducible computational research</a:t>
            </a:r>
          </a:p>
          <a:p>
            <a:r>
              <a:rPr lang="en-US" dirty="0" smtClean="0"/>
              <a:t>Research Assistant Professor, </a:t>
            </a:r>
            <a:r>
              <a:rPr lang="en-US" dirty="0" err="1" smtClean="0"/>
              <a:t>ChemE</a:t>
            </a:r>
            <a:endParaRPr lang="en-US" dirty="0" smtClean="0"/>
          </a:p>
          <a:p>
            <a:pPr lvl="1"/>
            <a:r>
              <a:rPr lang="en-US" dirty="0" smtClean="0"/>
              <a:t>Software and Data Science methods at the intersection of chemistry, biology, energy, health &amp; environment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 rot="19446826">
            <a:off x="6413326" y="2730674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 open source!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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24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Data!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30690"/>
              </p:ext>
            </p:extLst>
          </p:nvPr>
        </p:nvGraphicFramePr>
        <p:xfrm>
          <a:off x="457200" y="2163872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/ 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Units / 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CEPD id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655365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stoich_str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stoichiometry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C18H9N3OSSe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394.3151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conv. </a:t>
                      </a:r>
                      <a:r>
                        <a:rPr lang="en-US" dirty="0" err="1" smtClean="0"/>
                        <a:t>effec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5.16195320211971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circ.</a:t>
                      </a:r>
                      <a:r>
                        <a:rPr lang="en-US" baseline="0" dirty="0" smtClean="0"/>
                        <a:t>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 circ. 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91.5675749599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e_homo_alpha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occ.</a:t>
                      </a:r>
                      <a:r>
                        <a:rPr lang="en-US" baseline="0" dirty="0" smtClean="0"/>
                        <a:t> mol. orb.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-5.46760078740294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e_gap_alpha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LUMO-HOMO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2.02294443593306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e_lumo_alpha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low occ. mol.</a:t>
                      </a:r>
                      <a:r>
                        <a:rPr lang="en-US" baseline="0" dirty="0" smtClean="0"/>
                        <a:t> orb.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-3.444656351469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tmp_smiles_str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719384"/>
            <a:ext cx="844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Clean Energy Project: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faculty.washington.edu/dacb/HCEPDB_moldata.zip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69518" y="2088716"/>
            <a:ext cx="840496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DO NOT REDISTRIBUTE!</a:t>
            </a:r>
          </a:p>
          <a:p>
            <a:endParaRPr lang="en-US" sz="3600" b="1" dirty="0" smtClean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</a:rPr>
              <a:t>DO NOT USE THIS DATA IN YOUR RESEARCH WITHOUT CREDITING 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HARVARD CLEAN ENERGY POJECT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“metadata” or schema</a:t>
            </a:r>
          </a:p>
          <a:p>
            <a:pPr lvl="1"/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Units</a:t>
            </a:r>
          </a:p>
          <a:p>
            <a:pPr lvl="1"/>
            <a:r>
              <a:rPr lang="en-US" dirty="0" smtClean="0"/>
              <a:t>“keys” (unique identifiers for molecules)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64" y="3839857"/>
            <a:ext cx="4847833" cy="26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system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87850" y="4800600"/>
            <a:ext cx="1501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968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mtClean="0"/>
              <a:t>HCEPDB.csv</a:t>
            </a:r>
            <a:endParaRPr lang="en-US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649912" y="4786709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7357" y="4808016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smtClean="0"/>
              <a:t>Sub-d</a:t>
            </a:r>
            <a:r>
              <a:rPr lang="en-US" altLang="x-none" smtClean="0">
                <a:solidFill>
                  <a:schemeClr val="tx1"/>
                </a:solidFill>
              </a:rPr>
              <a:t>irectory</a:t>
            </a:r>
            <a:endParaRPr lang="en-US" altLang="x-none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2644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Directory (AKA </a:t>
            </a:r>
            <a:r>
              <a:rPr lang="en-US" altLang="x-none" dirty="0" err="1" smtClean="0">
                <a:solidFill>
                  <a:schemeClr val="tx1"/>
                </a:solidFill>
              </a:rPr>
              <a:t>dir</a:t>
            </a:r>
            <a:r>
              <a:rPr lang="en-US" altLang="x-none" dirty="0" smtClean="0">
                <a:solidFill>
                  <a:schemeClr val="tx1"/>
                </a:solidFill>
              </a:rPr>
              <a:t>)</a:t>
            </a:r>
            <a:endParaRPr lang="en-US" altLang="x-none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GUI vs. Command line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Graphical User Interface (GUI)</a:t>
            </a:r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r>
              <a:rPr lang="en-US" altLang="x-none" dirty="0" smtClean="0"/>
              <a:t>Command Line Interface (CLI)</a:t>
            </a:r>
            <a:endParaRPr lang="en-US" altLang="x-none" dirty="0"/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pointy </a:t>
            </a:r>
            <a:r>
              <a:rPr lang="en-US" dirty="0" err="1" smtClean="0"/>
              <a:t>clicky</a:t>
            </a:r>
            <a:r>
              <a:rPr lang="en-US" dirty="0" smtClean="0"/>
              <a:t> bad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preserve a record of your actions?</a:t>
            </a:r>
          </a:p>
          <a:p>
            <a:endParaRPr lang="en-US" dirty="0"/>
          </a:p>
          <a:p>
            <a:r>
              <a:rPr lang="en-US" dirty="0" smtClean="0"/>
              <a:t>Using the command line you get history</a:t>
            </a:r>
          </a:p>
          <a:p>
            <a:endParaRPr lang="en-US" dirty="0"/>
          </a:p>
          <a:p>
            <a:r>
              <a:rPr lang="en-US" dirty="0" smtClean="0"/>
              <a:t>You can collect your commands into a ‘script’ that can be reused to exactly duplicate your procedure</a:t>
            </a:r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command line?</a:t>
            </a:r>
          </a:p>
          <a:p>
            <a:pPr lvl="1"/>
            <a:r>
              <a:rPr lang="en-US" dirty="0" smtClean="0"/>
              <a:t>Also known as a ‘shell’</a:t>
            </a:r>
          </a:p>
          <a:p>
            <a:pPr lvl="1"/>
            <a:r>
              <a:rPr lang="en-US" dirty="0" smtClean="0"/>
              <a:t>Most common shell is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 smtClean="0"/>
              <a:t> (what we will use)</a:t>
            </a:r>
          </a:p>
          <a:p>
            <a:pPr lvl="2"/>
            <a:r>
              <a:rPr lang="en-US" dirty="0" smtClean="0"/>
              <a:t>Bourne Again Shell</a:t>
            </a:r>
          </a:p>
          <a:p>
            <a:pPr lvl="2"/>
            <a:r>
              <a:rPr lang="en-US" dirty="0" smtClean="0"/>
              <a:t>Reimplementation of a shell from 1977</a:t>
            </a:r>
          </a:p>
          <a:p>
            <a:pPr lvl="2"/>
            <a:r>
              <a:rPr lang="en-US" dirty="0" smtClean="0"/>
              <a:t>Every OS/X Mac</a:t>
            </a:r>
          </a:p>
          <a:p>
            <a:pPr lvl="2"/>
            <a:r>
              <a:rPr lang="en-US" dirty="0" smtClean="0"/>
              <a:t>Every Linux box in the world</a:t>
            </a:r>
          </a:p>
          <a:p>
            <a:pPr lvl="2"/>
            <a:r>
              <a:rPr lang="en-US" dirty="0" smtClean="0"/>
              <a:t>Every supercomputer</a:t>
            </a:r>
          </a:p>
          <a:p>
            <a:pPr lvl="1"/>
            <a:r>
              <a:rPr lang="en-US" dirty="0" smtClean="0"/>
              <a:t>’Programming’ language itself</a:t>
            </a:r>
          </a:p>
          <a:p>
            <a:pPr lvl="2"/>
            <a:r>
              <a:rPr lang="en-US" dirty="0" smtClean="0"/>
              <a:t>‘scripting’ language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Ken Thompson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(after install </a:t>
            </a:r>
            <a:r>
              <a:rPr lang="en-US" dirty="0" err="1"/>
              <a:t>Git</a:t>
            </a:r>
            <a:r>
              <a:rPr lang="en-US" dirty="0"/>
              <a:t> / Bash)</a:t>
            </a:r>
          </a:p>
          <a:p>
            <a:pPr lvl="2">
              <a:defRPr/>
            </a:pPr>
            <a:r>
              <a:rPr lang="en-US" dirty="0"/>
              <a:t>Start -&gt; </a:t>
            </a:r>
            <a:r>
              <a:rPr lang="en-US" dirty="0" err="1"/>
              <a:t>Git</a:t>
            </a:r>
            <a:r>
              <a:rPr lang="en-US" dirty="0"/>
              <a:t> -&gt; </a:t>
            </a:r>
            <a:r>
              <a:rPr lang="en-US" dirty="0" err="1"/>
              <a:t>Git</a:t>
            </a:r>
            <a:r>
              <a:rPr lang="en-US" dirty="0"/>
              <a:t> Bash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Give it a go!  Open a shell window.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 take ‘arguments’ </a:t>
            </a:r>
          </a:p>
          <a:p>
            <a:pPr lvl="1"/>
            <a:r>
              <a:rPr lang="en-US" dirty="0" smtClean="0"/>
              <a:t>Stuff after the command name</a:t>
            </a:r>
          </a:p>
          <a:p>
            <a:pPr lvl="1"/>
            <a:r>
              <a:rPr lang="en-US" dirty="0" smtClean="0"/>
              <a:t>Arguments alter the function of the command</a:t>
            </a:r>
          </a:p>
          <a:p>
            <a:pPr lvl="2"/>
            <a:r>
              <a:rPr lang="en-US" dirty="0" smtClean="0"/>
              <a:t>E.g. specify what file to use as input or output</a:t>
            </a:r>
          </a:p>
          <a:p>
            <a:pPr lvl="1"/>
            <a:r>
              <a:rPr lang="en-US" dirty="0" smtClean="0"/>
              <a:t>Many commands accept the special argument to return help, usually one of</a:t>
            </a:r>
          </a:p>
          <a:p>
            <a:pPr lvl="2"/>
            <a:r>
              <a:rPr lang="en-US" dirty="0" smtClean="0"/>
              <a:t>--help</a:t>
            </a:r>
          </a:p>
          <a:p>
            <a:pPr lvl="2"/>
            <a:r>
              <a:rPr lang="en-US" dirty="0" smtClean="0"/>
              <a:t>-help</a:t>
            </a:r>
          </a:p>
          <a:p>
            <a:pPr lvl="2"/>
            <a:r>
              <a:rPr lang="en-US" dirty="0" smtClean="0"/>
              <a:t>-h</a:t>
            </a:r>
          </a:p>
          <a:p>
            <a:pPr lvl="2"/>
            <a:r>
              <a:rPr lang="en-US" strike="sngStrike" dirty="0" smtClean="0"/>
              <a:t>-</a:t>
            </a:r>
            <a:r>
              <a:rPr lang="en-US" strike="sngStrike" dirty="0" err="1" smtClean="0"/>
              <a:t>omghelpmeImlost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tips and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completion is your friend</a:t>
            </a:r>
          </a:p>
          <a:p>
            <a:pPr lvl="1"/>
            <a:r>
              <a:rPr lang="en-US" dirty="0" smtClean="0"/>
              <a:t>When entering a file arguments</a:t>
            </a:r>
          </a:p>
          <a:p>
            <a:pPr lvl="1"/>
            <a:r>
              <a:rPr lang="en-US" dirty="0" smtClean="0"/>
              <a:t>When entering directory </a:t>
            </a:r>
            <a:r>
              <a:rPr lang="en-US" dirty="0" err="1" smtClean="0"/>
              <a:t>pathes</a:t>
            </a:r>
            <a:endParaRPr lang="en-US" dirty="0" smtClean="0"/>
          </a:p>
          <a:p>
            <a:pPr lvl="1"/>
            <a:r>
              <a:rPr lang="en-US" dirty="0" smtClean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 will pester you about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0" y="3804634"/>
            <a:ext cx="2679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</a:t>
            </a:r>
            <a:r>
              <a:rPr lang="en-US" altLang="x-none" dirty="0" smtClean="0"/>
              <a:t>files </a:t>
            </a:r>
            <a:r>
              <a:rPr lang="en-US" altLang="x-none" dirty="0"/>
              <a:t>&amp; </a:t>
            </a:r>
            <a:r>
              <a:rPr lang="en-US" altLang="x-none" dirty="0" err="1" smtClean="0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 smtClean="0">
                <a:latin typeface="Courier New" charset="0"/>
              </a:rPr>
              <a:t>cp</a:t>
            </a:r>
            <a:r>
              <a:rPr lang="en-US" altLang="x-none" dirty="0" smtClean="0">
                <a:latin typeface="Courier New" charset="0"/>
              </a:rPr>
              <a:t>, touch</a:t>
            </a:r>
            <a:r>
              <a:rPr lang="en-US" altLang="x-none" dirty="0" smtClean="0"/>
              <a:t>)</a:t>
            </a:r>
            <a:endParaRPr lang="en-US" altLang="x-none" dirty="0"/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How many of you have written some code?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?  Did you create .m files?</a:t>
            </a:r>
          </a:p>
          <a:p>
            <a:pPr lvl="1"/>
            <a:r>
              <a:rPr lang="en-US" dirty="0" smtClean="0"/>
              <a:t>C / C++?</a:t>
            </a:r>
          </a:p>
          <a:p>
            <a:pPr lvl="1"/>
            <a:r>
              <a:rPr lang="en-US" dirty="0" smtClean="0"/>
              <a:t>R?</a:t>
            </a:r>
          </a:p>
          <a:p>
            <a:pPr lvl="1"/>
            <a:r>
              <a:rPr lang="en-US" dirty="0" smtClean="0"/>
              <a:t>Python?</a:t>
            </a:r>
            <a:endParaRPr lang="en-US" dirty="0" smtClean="0"/>
          </a:p>
          <a:p>
            <a:r>
              <a:rPr lang="en-US" dirty="0" smtClean="0"/>
              <a:t>Did you use functions?</a:t>
            </a:r>
          </a:p>
          <a:p>
            <a:r>
              <a:rPr lang="en-US" dirty="0" smtClean="0"/>
              <a:t>Did you use version control during development?</a:t>
            </a:r>
          </a:p>
          <a:p>
            <a:r>
              <a:rPr lang="en-US" dirty="0" smtClean="0"/>
              <a:t>Did you work in a team?</a:t>
            </a:r>
          </a:p>
          <a:p>
            <a:r>
              <a:rPr lang="en-US" dirty="0" smtClean="0"/>
              <a:t>Did you write documentation or tests?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613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Navigate to a location</a:t>
            </a:r>
          </a:p>
          <a:p>
            <a:r>
              <a:rPr lang="en-US" dirty="0" smtClean="0"/>
              <a:t>Create a project directory</a:t>
            </a:r>
          </a:p>
          <a:p>
            <a:pPr lvl="1"/>
            <a:r>
              <a:rPr lang="en-US" dirty="0" smtClean="0"/>
              <a:t>Create a README</a:t>
            </a:r>
          </a:p>
          <a:p>
            <a:pPr lvl="1"/>
            <a:r>
              <a:rPr lang="en-US" dirty="0" smtClean="0"/>
              <a:t>Download the HCEP data</a:t>
            </a:r>
          </a:p>
          <a:p>
            <a:pPr lvl="1"/>
            <a:r>
              <a:rPr lang="en-US" dirty="0" smtClean="0"/>
              <a:t>Unpack the data</a:t>
            </a:r>
          </a:p>
          <a:p>
            <a:pPr lvl="1"/>
            <a:r>
              <a:rPr lang="en-US" dirty="0" smtClean="0"/>
              <a:t>Look at the data</a:t>
            </a:r>
          </a:p>
          <a:p>
            <a:r>
              <a:rPr lang="en-US" dirty="0" smtClean="0"/>
              <a:t>Automate the workflow</a:t>
            </a:r>
          </a:p>
        </p:txBody>
      </p:sp>
    </p:spTree>
    <p:extLst>
      <p:ext uri="{BB962C8B-B14F-4D97-AF65-F5344CB8AC3E}">
        <p14:creationId xmlns:p14="http://schemas.microsoft.com/office/powerpoint/2010/main" val="145637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shell commands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22855"/>
              </p:ext>
            </p:extLst>
          </p:nvPr>
        </p:nvGraphicFramePr>
        <p:xfrm>
          <a:off x="457200" y="16002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2024" y="6374516"/>
            <a:ext cx="8999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x-none" dirty="0">
                <a:solidFill>
                  <a:srgbClr val="000000"/>
                </a:solidFill>
                <a:latin typeface="Calibri" charset="0"/>
              </a:rPr>
              <a:t>Also see </a:t>
            </a:r>
            <a:r>
              <a:rPr lang="en-US" altLang="x-none" dirty="0">
                <a:solidFill>
                  <a:srgbClr val="000000"/>
                </a:solidFill>
                <a:latin typeface="Calibri" charset="0"/>
                <a:hlinkClick r:id="rId2"/>
              </a:rPr>
              <a:t>http://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  <a:hlinkClick r:id="rId2"/>
              </a:rPr>
              <a:t>www.pixelbeat.org/cmdline.html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</a:rPr>
              <a:t> or google ‘shell + command name’</a:t>
            </a:r>
            <a:endParaRPr lang="en-US" altLang="x-none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this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If you answered ‘No’ to any of the previous questions you are in the right place!</a:t>
            </a:r>
          </a:p>
          <a:p>
            <a:endParaRPr lang="en-US" dirty="0"/>
          </a:p>
          <a:p>
            <a:r>
              <a:rPr lang="en-US" dirty="0" smtClean="0"/>
              <a:t>Software Engineering for Data Scientists</a:t>
            </a:r>
          </a:p>
          <a:p>
            <a:pPr lvl="1"/>
            <a:r>
              <a:rPr lang="en-US" dirty="0" smtClean="0"/>
              <a:t>Software Engineering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</a:t>
            </a:r>
            <a:r>
              <a:rPr lang="en-US" dirty="0"/>
              <a:t>of </a:t>
            </a:r>
            <a:r>
              <a:rPr lang="en-US" dirty="0">
                <a:hlinkClick r:id="rId3"/>
              </a:rPr>
              <a:t>engineering</a:t>
            </a:r>
            <a:r>
              <a:rPr lang="en-US" dirty="0"/>
              <a:t> to the </a:t>
            </a:r>
            <a:r>
              <a:rPr lang="en-US" dirty="0">
                <a:hlinkClick r:id="rId4"/>
              </a:rPr>
              <a:t>design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development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implementation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testing</a:t>
            </a:r>
            <a:r>
              <a:rPr lang="en-US" dirty="0"/>
              <a:t> and </a:t>
            </a:r>
            <a:r>
              <a:rPr lang="en-US" dirty="0">
                <a:hlinkClick r:id="rId8"/>
              </a:rPr>
              <a:t>maintenance</a:t>
            </a:r>
            <a:r>
              <a:rPr lang="en-US" dirty="0"/>
              <a:t> of </a:t>
            </a:r>
            <a:r>
              <a:rPr lang="en-US" dirty="0">
                <a:hlinkClick r:id="rId9"/>
              </a:rPr>
              <a:t>software</a:t>
            </a:r>
            <a:r>
              <a:rPr lang="en-US" dirty="0"/>
              <a:t> in a systematic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Data Science</a:t>
            </a:r>
          </a:p>
          <a:p>
            <a:pPr lvl="2"/>
            <a:r>
              <a:rPr lang="en-US" dirty="0" smtClean="0"/>
              <a:t>Data </a:t>
            </a:r>
            <a:r>
              <a:rPr lang="en-US" dirty="0"/>
              <a:t>Science Methods for Clean Energy </a:t>
            </a:r>
            <a:r>
              <a:rPr lang="en-US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52" y="1850721"/>
            <a:ext cx="36718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1731" y="5734042"/>
            <a:ext cx="8624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</a:t>
            </a:r>
            <a:r>
              <a:rPr lang="en-US" dirty="0" err="1" smtClean="0">
                <a:hlinkClick r:id="rId4"/>
              </a:rPr>
              <a:t>www.forbes.com</a:t>
            </a:r>
            <a:r>
              <a:rPr lang="en-US" dirty="0" smtClean="0">
                <a:hlinkClick r:id="rId4"/>
              </a:rPr>
              <a:t>/sites/</a:t>
            </a:r>
            <a:r>
              <a:rPr lang="en-US" dirty="0" err="1" smtClean="0">
                <a:hlinkClick r:id="rId4"/>
              </a:rPr>
              <a:t>gilpress</a:t>
            </a:r>
            <a:r>
              <a:rPr lang="en-US" dirty="0" smtClean="0">
                <a:hlinkClick r:id="rId4"/>
              </a:rPr>
              <a:t>/2013/05/28/a-very-short-history-of-data-science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92055" y="3469369"/>
            <a:ext cx="2379945" cy="1256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7855687">
            <a:off x="160431" y="3341712"/>
            <a:ext cx="3373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Software Engineering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70806" y="3469369"/>
            <a:ext cx="1893249" cy="2549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4489023">
            <a:off x="6437606" y="3341709"/>
            <a:ext cx="1462260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0B050"/>
                </a:solidFill>
              </a:rPr>
              <a:t>DSMCER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Software Engineering?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Engineering principles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Maintenance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Engineering vs. Programming</a:t>
            </a:r>
          </a:p>
          <a:p>
            <a:pPr lvl="1"/>
            <a:r>
              <a:rPr lang="en-US" dirty="0" smtClean="0"/>
              <a:t>Solo vs. group? Programming is implementation?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6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vs. Soft. Eng.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Relate writing to software</a:t>
            </a:r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48366"/>
              </p:ext>
            </p:extLst>
          </p:nvPr>
        </p:nvGraphicFramePr>
        <p:xfrm>
          <a:off x="2349674" y="22901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Writer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094644"/>
              </p:ext>
            </p:extLst>
          </p:nvPr>
        </p:nvGraphicFramePr>
        <p:xfrm>
          <a:off x="4584874" y="22647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Soft. Eng.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7" name="AutoShape 48"/>
          <p:cNvSpPr>
            <a:spLocks noChangeArrowheads="1"/>
          </p:cNvSpPr>
          <p:nvPr/>
        </p:nvSpPr>
        <p:spPr bwMode="auto">
          <a:xfrm>
            <a:off x="368474" y="3026759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8" name="AutoShape 49"/>
          <p:cNvSpPr>
            <a:spLocks noChangeArrowheads="1"/>
          </p:cNvSpPr>
          <p:nvPr/>
        </p:nvSpPr>
        <p:spPr bwMode="auto">
          <a:xfrm>
            <a:off x="6845474" y="3026759"/>
            <a:ext cx="1981200" cy="612775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class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22329" y="3843687"/>
            <a:ext cx="62108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0" name="AutoShape 48"/>
          <p:cNvSpPr>
            <a:spLocks noChangeArrowheads="1"/>
          </p:cNvSpPr>
          <p:nvPr/>
        </p:nvSpPr>
        <p:spPr bwMode="auto">
          <a:xfrm>
            <a:off x="444674" y="6150959"/>
            <a:ext cx="3810000" cy="612775"/>
          </a:xfrm>
          <a:prstGeom prst="wedgeRoundRectCallout">
            <a:avLst>
              <a:gd name="adj1" fmla="val -13801"/>
              <a:gd name="adj2" fmla="val -226646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flipV="1">
            <a:off x="6471085" y="4070573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2" name="AutoShape 48"/>
          <p:cNvSpPr>
            <a:spLocks noChangeArrowheads="1"/>
          </p:cNvSpPr>
          <p:nvPr/>
        </p:nvSpPr>
        <p:spPr bwMode="auto">
          <a:xfrm>
            <a:off x="5092874" y="6152003"/>
            <a:ext cx="3733800" cy="612775"/>
          </a:xfrm>
          <a:prstGeom prst="wedgeRoundRectCallout">
            <a:avLst>
              <a:gd name="adj1" fmla="val 4114"/>
              <a:gd name="adj2" fmla="val -229611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Software engineering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Working teams on software project</a:t>
            </a:r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isn</a:t>
            </a:r>
            <a:r>
              <a:rPr lang="en-US" dirty="0" smtClean="0"/>
              <a:t>’t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grad level CSE Software Engineering (SE) class</a:t>
            </a:r>
          </a:p>
          <a:p>
            <a:endParaRPr lang="en-US" dirty="0"/>
          </a:p>
          <a:p>
            <a:r>
              <a:rPr lang="en-US" dirty="0" smtClean="0"/>
              <a:t>Full of SE theory</a:t>
            </a:r>
          </a:p>
          <a:p>
            <a:pPr lvl="1"/>
            <a:r>
              <a:rPr lang="en-US" dirty="0" smtClean="0"/>
              <a:t>(Yes, there is theory in SE)</a:t>
            </a:r>
          </a:p>
          <a:p>
            <a:endParaRPr lang="en-US" dirty="0"/>
          </a:p>
          <a:p>
            <a:r>
              <a:rPr lang="en-US" dirty="0" smtClean="0"/>
              <a:t>Assuming you have a lot of background in software development in Python</a:t>
            </a:r>
          </a:p>
          <a:p>
            <a:endParaRPr lang="en-US" dirty="0" smtClean="0"/>
          </a:p>
          <a:p>
            <a:r>
              <a:rPr lang="en-US" dirty="0" smtClean="0"/>
              <a:t>Boring!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in creating reusable software artifacts for science, engineering &amp; industry</a:t>
            </a:r>
          </a:p>
          <a:p>
            <a:r>
              <a:rPr lang="en-US" dirty="0" smtClean="0"/>
              <a:t>Experience doing collaborative software development using real world tools</a:t>
            </a:r>
          </a:p>
          <a:p>
            <a:r>
              <a:rPr lang="en-US" dirty="0" smtClean="0"/>
              <a:t>Elevates software engineering to the level of an engineering skill like technical writing, process engineering, etc.</a:t>
            </a:r>
          </a:p>
          <a:p>
            <a:r>
              <a:rPr lang="en-US" dirty="0" smtClean="0"/>
              <a:t>Elevates software to a first class research product like publications, patents, and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12059</TotalTime>
  <Words>1306</Words>
  <Application>Microsoft Macintosh PowerPoint</Application>
  <PresentationFormat>On-screen Show (4:3)</PresentationFormat>
  <Paragraphs>390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Comic Sans MS</vt:lpstr>
      <vt:lpstr>Mangal</vt:lpstr>
      <vt:lpstr>ＭＳ Ｐゴシック</vt:lpstr>
      <vt:lpstr>Arial</vt:lpstr>
      <vt:lpstr>Calibri</vt:lpstr>
      <vt:lpstr>Courier New</vt:lpstr>
      <vt:lpstr>Wingdings</vt:lpstr>
      <vt:lpstr>Office Theme</vt:lpstr>
      <vt:lpstr>Software Engineering for Data Scientists</vt:lpstr>
      <vt:lpstr>Who is that guy Dave?</vt:lpstr>
      <vt:lpstr>Who are you?</vt:lpstr>
      <vt:lpstr>What is this class?</vt:lpstr>
      <vt:lpstr>What is Data Science?</vt:lpstr>
      <vt:lpstr>What is Software Engineering?</vt:lpstr>
      <vt:lpstr>Programming vs. Soft. Eng.</vt:lpstr>
      <vt:lpstr>What this class isn’t</vt:lpstr>
      <vt:lpstr>What this class is!</vt:lpstr>
      <vt:lpstr>What you will learn</vt:lpstr>
      <vt:lpstr>What you will learn</vt:lpstr>
      <vt:lpstr>What you will learn</vt:lpstr>
      <vt:lpstr>What you will learn</vt:lpstr>
      <vt:lpstr>What you will learn</vt:lpstr>
      <vt:lpstr>Course structure</vt:lpstr>
      <vt:lpstr>Course structure</vt:lpstr>
      <vt:lpstr>Course structure</vt:lpstr>
      <vt:lpstr>Grading</vt:lpstr>
      <vt:lpstr>On to content!</vt:lpstr>
      <vt:lpstr>Data!</vt:lpstr>
      <vt:lpstr>Data schema</vt:lpstr>
      <vt:lpstr>File system basics</vt:lpstr>
      <vt:lpstr>GUI vs. Command line</vt:lpstr>
      <vt:lpstr>Why pointy clicky bad</vt:lpstr>
      <vt:lpstr>Command line tools</vt:lpstr>
      <vt:lpstr>Command line tools</vt:lpstr>
      <vt:lpstr>Command line tools</vt:lpstr>
      <vt:lpstr>Command line tips and tricks</vt:lpstr>
      <vt:lpstr>Commands for files &amp; dirs</vt:lpstr>
      <vt:lpstr>Demo</vt:lpstr>
      <vt:lpstr>Useful shell commands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A. Beck</cp:lastModifiedBy>
  <cp:revision>480</cp:revision>
  <dcterms:created xsi:type="dcterms:W3CDTF">2015-01-21T04:58:27Z</dcterms:created>
  <dcterms:modified xsi:type="dcterms:W3CDTF">2017-01-04T18:15:11Z</dcterms:modified>
</cp:coreProperties>
</file>